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ato"/>
      <p:regular r:id="rId17"/>
    </p:embeddedFont>
    <p:embeddedFont>
      <p:font typeface="Lato"/>
      <p:regular r:id="rId18"/>
    </p:embeddedFont>
    <p:embeddedFont>
      <p:font typeface="Lato"/>
      <p:regular r:id="rId19"/>
    </p:embeddedFont>
    <p:embeddedFont>
      <p:font typeface="Lato"/>
      <p:regular r:id="rId20"/>
    </p:embeddedFont>
    <p:embeddedFont>
      <p:font typeface="Lato"/>
      <p:regular r:id="rId21"/>
    </p:embeddedFont>
    <p:embeddedFont>
      <p:font typeface="Lato"/>
      <p:regular r:id="rId22"/>
    </p:embeddedFont>
    <p:embeddedFont>
      <p:font typeface="Lato"/>
      <p:regular r:id="rId23"/>
    </p:embeddedFont>
    <p:embeddedFont>
      <p:font typeface="La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Amazon Sales Data Insights &amp; Recommendations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Business Review Presentation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98502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Uncovering actionable insights from 5,901 transactions to drive strategic growth and profitability optimization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2713" y="591383"/>
            <a:ext cx="8000167" cy="672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Moving Forward with Confidence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1075253" y="1935480"/>
            <a:ext cx="12802433" cy="687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Amazon's sales foundation is strong, but strategic profitability optimization across categories and regions will unlock our next level of growth.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52713" y="1693545"/>
            <a:ext cx="30480" cy="1171813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5" name="Shape 3"/>
          <p:cNvSpPr/>
          <p:nvPr/>
        </p:nvSpPr>
        <p:spPr>
          <a:xfrm>
            <a:off x="752713" y="3107293"/>
            <a:ext cx="6454973" cy="1582936"/>
          </a:xfrm>
          <a:prstGeom prst="roundRect">
            <a:avLst>
              <a:gd name="adj" fmla="val 2038"/>
            </a:avLst>
          </a:prstGeom>
          <a:solidFill>
            <a:srgbClr val="282824"/>
          </a:solidFill>
          <a:ln/>
        </p:spPr>
      </p:sp>
      <p:sp>
        <p:nvSpPr>
          <p:cNvPr id="6" name="Text 4"/>
          <p:cNvSpPr/>
          <p:nvPr/>
        </p:nvSpPr>
        <p:spPr>
          <a:xfrm>
            <a:off x="967740" y="3322320"/>
            <a:ext cx="3549968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Data-Driven Decision Making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967740" y="3787259"/>
            <a:ext cx="6024920" cy="687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comprehensive analysis reveals clear opportunities for margin improvement and customer retention enhancement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422713" y="3107293"/>
            <a:ext cx="6454973" cy="1582936"/>
          </a:xfrm>
          <a:prstGeom prst="roundRect">
            <a:avLst>
              <a:gd name="adj" fmla="val 2038"/>
            </a:avLst>
          </a:prstGeom>
          <a:solidFill>
            <a:srgbClr val="282824"/>
          </a:solidFill>
          <a:ln/>
        </p:spPr>
      </p:sp>
      <p:sp>
        <p:nvSpPr>
          <p:cNvPr id="9" name="Text 7"/>
          <p:cNvSpPr/>
          <p:nvPr/>
        </p:nvSpPr>
        <p:spPr>
          <a:xfrm>
            <a:off x="7637740" y="3322320"/>
            <a:ext cx="2856309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Phased Implementation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7637740" y="3787259"/>
            <a:ext cx="6024920" cy="687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Pilot targeted strategies in Q1 2021, monitor performance metrics, and scale successful interventions systematically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52713" y="5039631"/>
            <a:ext cx="13124974" cy="34409"/>
          </a:xfrm>
          <a:prstGeom prst="rect">
            <a:avLst/>
          </a:prstGeom>
          <a:solidFill>
            <a:srgbClr val="4A4A45">
              <a:alpha val="5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752713" y="5396508"/>
            <a:ext cx="3226118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Next Steps Timeline</a:t>
            </a:r>
            <a:endParaRPr lang="en-US" sz="2500" dirty="0"/>
          </a:p>
        </p:txBody>
      </p:sp>
      <p:sp>
        <p:nvSpPr>
          <p:cNvPr id="13" name="Text 11"/>
          <p:cNvSpPr/>
          <p:nvPr/>
        </p:nvSpPr>
        <p:spPr>
          <a:xfrm>
            <a:off x="752713" y="6122313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Month 1-2: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Launch pilot programs in Central region and Consumer loyalty initiatives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52713" y="6708219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Month 3-4: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Monitor performance metrics and refine strategies based on early results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52713" y="7294126"/>
            <a:ext cx="13124974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Month 5-6: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Scale successful interventions across all regions and segments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0576"/>
            <a:ext cx="77208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Our Journey Through the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6298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318028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4923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Dataset Overview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2982754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Understanding our foundation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196298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318028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24923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Sales &amp; Profit Analysis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2982754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Revenue performance deep dive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196298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318028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2492335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Regional &amp; Segment Performance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337084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Geographic and customer insights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09682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4451866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4626173"/>
            <a:ext cx="33680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Product Category Analysis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511659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Category profitability breakdown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5216962" y="409682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5216962" y="4451866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21" name="Text 19"/>
          <p:cNvSpPr/>
          <p:nvPr/>
        </p:nvSpPr>
        <p:spPr>
          <a:xfrm>
            <a:off x="5216962" y="4626173"/>
            <a:ext cx="35633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Returns &amp; Payment Analysis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216962" y="511659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behavior patterns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640133" y="409682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9640133" y="4451866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25" name="Text 23"/>
          <p:cNvSpPr/>
          <p:nvPr/>
        </p:nvSpPr>
        <p:spPr>
          <a:xfrm>
            <a:off x="9640133" y="4626173"/>
            <a:ext cx="34268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Trends &amp; Observations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9640133" y="511659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Critical business patterns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793790" y="587633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07</a:t>
            </a:r>
            <a:endParaRPr lang="en-US" sz="1750" dirty="0"/>
          </a:p>
        </p:txBody>
      </p:sp>
      <p:sp>
        <p:nvSpPr>
          <p:cNvPr id="28" name="Shape 26"/>
          <p:cNvSpPr/>
          <p:nvPr/>
        </p:nvSpPr>
        <p:spPr>
          <a:xfrm>
            <a:off x="793790" y="6231374"/>
            <a:ext cx="13042702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29" name="Text 27"/>
          <p:cNvSpPr/>
          <p:nvPr/>
        </p:nvSpPr>
        <p:spPr>
          <a:xfrm>
            <a:off x="793790" y="6405682"/>
            <a:ext cx="38033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Actionable Recommendations</a:t>
            </a:r>
            <a:endParaRPr lang="en-US" sz="2200" dirty="0"/>
          </a:p>
        </p:txBody>
      </p:sp>
      <p:sp>
        <p:nvSpPr>
          <p:cNvPr id="30" name="Text 28"/>
          <p:cNvSpPr/>
          <p:nvPr/>
        </p:nvSpPr>
        <p:spPr>
          <a:xfrm>
            <a:off x="793790" y="6896100"/>
            <a:ext cx="13042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Strategic next steps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2940" y="520898"/>
            <a:ext cx="4735354" cy="591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Dataset Foundation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62940" y="1704499"/>
            <a:ext cx="3780592" cy="625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5.9K</a:t>
            </a:r>
            <a:endParaRPr lang="en-US" sz="4900" dirty="0"/>
          </a:p>
        </p:txBody>
      </p:sp>
      <p:sp>
        <p:nvSpPr>
          <p:cNvPr id="4" name="Text 2"/>
          <p:cNvSpPr/>
          <p:nvPr/>
        </p:nvSpPr>
        <p:spPr>
          <a:xfrm>
            <a:off x="1369338" y="2566273"/>
            <a:ext cx="2367677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Total Transactions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662940" y="3051572"/>
            <a:ext cx="378059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Comprehensive transaction records analyzed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4680228" y="1704499"/>
            <a:ext cx="3780592" cy="625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4900" dirty="0"/>
          </a:p>
        </p:txBody>
      </p:sp>
      <p:sp>
        <p:nvSpPr>
          <p:cNvPr id="7" name="Text 5"/>
          <p:cNvSpPr/>
          <p:nvPr/>
        </p:nvSpPr>
        <p:spPr>
          <a:xfrm>
            <a:off x="5386626" y="2566273"/>
            <a:ext cx="2367677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Years Covered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4680228" y="3051572"/>
            <a:ext cx="378059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2019-2020 business period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662940" y="3827978"/>
            <a:ext cx="3780592" cy="625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4900" dirty="0"/>
          </a:p>
        </p:txBody>
      </p:sp>
      <p:sp>
        <p:nvSpPr>
          <p:cNvPr id="10" name="Text 8"/>
          <p:cNvSpPr/>
          <p:nvPr/>
        </p:nvSpPr>
        <p:spPr>
          <a:xfrm>
            <a:off x="1369338" y="4689753"/>
            <a:ext cx="2367677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Customer Segments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662940" y="5175052"/>
            <a:ext cx="378059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Consumer, Corporate, Home Office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4680228" y="3827978"/>
            <a:ext cx="3780592" cy="625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4900" dirty="0"/>
          </a:p>
        </p:txBody>
      </p:sp>
      <p:sp>
        <p:nvSpPr>
          <p:cNvPr id="13" name="Text 11"/>
          <p:cNvSpPr/>
          <p:nvPr/>
        </p:nvSpPr>
        <p:spPr>
          <a:xfrm>
            <a:off x="5386626" y="4689753"/>
            <a:ext cx="2367677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Product Categories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4680228" y="5175052"/>
            <a:ext cx="378059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Furniture, Technology, Office Supplies</a:t>
            </a:r>
            <a:endParaRPr lang="en-US" sz="145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30402" y="1609844"/>
            <a:ext cx="5044559" cy="5044559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8930402" y="6867406"/>
            <a:ext cx="5044559" cy="9090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 Data Fields: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Sales revenue, profit margins, quantity sold, return rates, payment methods, regional distribution, and detailed category breakdowns across all customer segments.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4338" y="571738"/>
            <a:ext cx="6600944" cy="578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Revenue Performance Snapshot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134338" y="1428036"/>
            <a:ext cx="7848124" cy="1976438"/>
          </a:xfrm>
          <a:prstGeom prst="roundRect">
            <a:avLst>
              <a:gd name="adj" fmla="val 1405"/>
            </a:avLst>
          </a:prstGeom>
          <a:solidFill>
            <a:srgbClr val="282824"/>
          </a:solidFill>
          <a:ln/>
        </p:spPr>
      </p:sp>
      <p:sp>
        <p:nvSpPr>
          <p:cNvPr id="5" name="Text 2"/>
          <p:cNvSpPr/>
          <p:nvPr/>
        </p:nvSpPr>
        <p:spPr>
          <a:xfrm>
            <a:off x="6319480" y="1613178"/>
            <a:ext cx="6387465" cy="798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250"/>
              </a:lnSpc>
              <a:buNone/>
            </a:pPr>
            <a:r>
              <a:rPr lang="en-US" sz="50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$621K</a:t>
            </a:r>
            <a:endParaRPr lang="en-US" sz="5000" dirty="0"/>
          </a:p>
        </p:txBody>
      </p:sp>
      <p:sp>
        <p:nvSpPr>
          <p:cNvPr id="6" name="Text 3"/>
          <p:cNvSpPr/>
          <p:nvPr/>
        </p:nvSpPr>
        <p:spPr>
          <a:xfrm>
            <a:off x="6319480" y="2522696"/>
            <a:ext cx="2314218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Total Sales Revenue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6319480" y="2923103"/>
            <a:ext cx="7477839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Strong overall performance across all categories and regions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134338" y="3589615"/>
            <a:ext cx="7848124" cy="1976438"/>
          </a:xfrm>
          <a:prstGeom prst="roundRect">
            <a:avLst>
              <a:gd name="adj" fmla="val 1405"/>
            </a:avLst>
          </a:prstGeom>
          <a:solidFill>
            <a:srgbClr val="282824"/>
          </a:solidFill>
          <a:ln/>
        </p:spPr>
      </p:sp>
      <p:sp>
        <p:nvSpPr>
          <p:cNvPr id="9" name="Text 6"/>
          <p:cNvSpPr/>
          <p:nvPr/>
        </p:nvSpPr>
        <p:spPr>
          <a:xfrm>
            <a:off x="6319480" y="3774758"/>
            <a:ext cx="6387465" cy="798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250"/>
              </a:lnSpc>
              <a:buNone/>
            </a:pPr>
            <a:r>
              <a:rPr lang="en-US" sz="50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$70K</a:t>
            </a:r>
            <a:endParaRPr lang="en-US" sz="5000" dirty="0"/>
          </a:p>
        </p:txBody>
      </p:sp>
      <p:sp>
        <p:nvSpPr>
          <p:cNvPr id="10" name="Text 7"/>
          <p:cNvSpPr/>
          <p:nvPr/>
        </p:nvSpPr>
        <p:spPr>
          <a:xfrm>
            <a:off x="6319480" y="4684276"/>
            <a:ext cx="2315528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Total Profit Generated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6319480" y="5084683"/>
            <a:ext cx="7477839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Healthy profit margins with room for optimization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6134338" y="5774293"/>
            <a:ext cx="7848124" cy="1082873"/>
          </a:xfrm>
          <a:prstGeom prst="roundRect">
            <a:avLst>
              <a:gd name="adj" fmla="val 2565"/>
            </a:avLst>
          </a:prstGeom>
          <a:solidFill>
            <a:srgbClr val="DBDBD7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480" y="6056948"/>
            <a:ext cx="231338" cy="18514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6735961" y="6005632"/>
            <a:ext cx="7061359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 Insight: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Technology drives the highest sales volume, but Office Supplies deliver superior profit margins. This presents a strategic opportunity for portfolio rebalancing.</a:t>
            </a:r>
            <a:endParaRPr lang="en-US" sz="1450" dirty="0"/>
          </a:p>
        </p:txBody>
      </p:sp>
      <p:sp>
        <p:nvSpPr>
          <p:cNvPr id="15" name="Text 11"/>
          <p:cNvSpPr/>
          <p:nvPr/>
        </p:nvSpPr>
        <p:spPr>
          <a:xfrm>
            <a:off x="6134338" y="7065407"/>
            <a:ext cx="7848124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Strategic Focus: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Scale high-margin Office Supplies while optimizing Technology cost structure to maximize profitability without sacrificing market share.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47261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Geographic &amp; Customer Performance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949523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Regional Distribution</a:t>
            </a:r>
            <a:endParaRPr lang="en-US" sz="13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1289685"/>
            <a:ext cx="6780014" cy="365283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1538645" y="4973003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282824"/>
          </a:solidFill>
          <a:ln/>
        </p:spPr>
      </p:sp>
      <p:sp>
        <p:nvSpPr>
          <p:cNvPr id="6" name="Text 3"/>
          <p:cNvSpPr/>
          <p:nvPr/>
        </p:nvSpPr>
        <p:spPr>
          <a:xfrm>
            <a:off x="1712952" y="4973003"/>
            <a:ext cx="264557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West</a:t>
            </a:r>
            <a:endParaRPr lang="en-US" sz="850" dirty="0"/>
          </a:p>
        </p:txBody>
      </p:sp>
      <p:sp>
        <p:nvSpPr>
          <p:cNvPr id="7" name="Shape 4"/>
          <p:cNvSpPr/>
          <p:nvPr/>
        </p:nvSpPr>
        <p:spPr>
          <a:xfrm>
            <a:off x="2725579" y="4973003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54544B"/>
          </a:solidFill>
          <a:ln/>
        </p:spPr>
      </p:sp>
      <p:sp>
        <p:nvSpPr>
          <p:cNvPr id="8" name="Text 5"/>
          <p:cNvSpPr/>
          <p:nvPr/>
        </p:nvSpPr>
        <p:spPr>
          <a:xfrm>
            <a:off x="2899886" y="4973003"/>
            <a:ext cx="214908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East</a:t>
            </a:r>
            <a:endParaRPr lang="en-US" sz="850" dirty="0"/>
          </a:p>
        </p:txBody>
      </p:sp>
      <p:sp>
        <p:nvSpPr>
          <p:cNvPr id="9" name="Shape 6"/>
          <p:cNvSpPr/>
          <p:nvPr/>
        </p:nvSpPr>
        <p:spPr>
          <a:xfrm>
            <a:off x="4379952" y="4973003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7F7F73"/>
          </a:solidFill>
          <a:ln/>
        </p:spPr>
      </p:sp>
      <p:sp>
        <p:nvSpPr>
          <p:cNvPr id="10" name="Text 7"/>
          <p:cNvSpPr/>
          <p:nvPr/>
        </p:nvSpPr>
        <p:spPr>
          <a:xfrm>
            <a:off x="4554260" y="4973003"/>
            <a:ext cx="372428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Central</a:t>
            </a:r>
            <a:endParaRPr lang="en-US" sz="850" dirty="0"/>
          </a:p>
        </p:txBody>
      </p:sp>
      <p:sp>
        <p:nvSpPr>
          <p:cNvPr id="11" name="Shape 8"/>
          <p:cNvSpPr/>
          <p:nvPr/>
        </p:nvSpPr>
        <p:spPr>
          <a:xfrm>
            <a:off x="5596057" y="4973003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A7A79E"/>
          </a:solidFill>
          <a:ln/>
        </p:spPr>
      </p:sp>
      <p:sp>
        <p:nvSpPr>
          <p:cNvPr id="12" name="Text 9"/>
          <p:cNvSpPr/>
          <p:nvPr/>
        </p:nvSpPr>
        <p:spPr>
          <a:xfrm>
            <a:off x="5770364" y="4973003"/>
            <a:ext cx="291465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South</a:t>
            </a:r>
            <a:endParaRPr lang="en-US" sz="850" dirty="0"/>
          </a:p>
        </p:txBody>
      </p:sp>
      <p:sp>
        <p:nvSpPr>
          <p:cNvPr id="13" name="Text 10"/>
          <p:cNvSpPr/>
          <p:nvPr/>
        </p:nvSpPr>
        <p:spPr>
          <a:xfrm>
            <a:off x="7461171" y="949523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Customer Segments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10153531" y="2026801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52%</a:t>
            </a:r>
            <a:endParaRPr lang="en-US" sz="2200" dirty="0"/>
          </a:p>
        </p:txBody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0536" y="1318022"/>
            <a:ext cx="1701165" cy="1701165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10142339" y="3160871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Consumer</a:t>
            </a:r>
            <a:endParaRPr lang="en-US" sz="1100" dirty="0"/>
          </a:p>
        </p:txBody>
      </p:sp>
      <p:sp>
        <p:nvSpPr>
          <p:cNvPr id="17" name="Text 13"/>
          <p:cNvSpPr/>
          <p:nvPr/>
        </p:nvSpPr>
        <p:spPr>
          <a:xfrm>
            <a:off x="7461171" y="3451384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Largest market segment</a:t>
            </a:r>
            <a:endParaRPr lang="en-US" sz="850" dirty="0"/>
          </a:p>
        </p:txBody>
      </p:sp>
      <p:sp>
        <p:nvSpPr>
          <p:cNvPr id="18" name="Text 14"/>
          <p:cNvSpPr/>
          <p:nvPr/>
        </p:nvSpPr>
        <p:spPr>
          <a:xfrm>
            <a:off x="10153531" y="4596765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30%</a:t>
            </a:r>
            <a:endParaRPr lang="en-US" sz="2200" dirty="0"/>
          </a:p>
        </p:txBody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0536" y="3887986"/>
            <a:ext cx="1701165" cy="1701165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0142339" y="573083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Corporate</a:t>
            </a:r>
            <a:endParaRPr lang="en-US" sz="1100" dirty="0"/>
          </a:p>
        </p:txBody>
      </p:sp>
      <p:sp>
        <p:nvSpPr>
          <p:cNvPr id="21" name="Text 16"/>
          <p:cNvSpPr/>
          <p:nvPr/>
        </p:nvSpPr>
        <p:spPr>
          <a:xfrm>
            <a:off x="7461171" y="6021348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Business customers</a:t>
            </a:r>
            <a:endParaRPr lang="en-US" sz="850" dirty="0"/>
          </a:p>
        </p:txBody>
      </p:sp>
      <p:sp>
        <p:nvSpPr>
          <p:cNvPr id="22" name="Text 17"/>
          <p:cNvSpPr/>
          <p:nvPr/>
        </p:nvSpPr>
        <p:spPr>
          <a:xfrm>
            <a:off x="10153531" y="7166729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18%</a:t>
            </a:r>
            <a:endParaRPr lang="en-US" sz="2200" dirty="0"/>
          </a:p>
        </p:txBody>
      </p:sp>
      <p:pic>
        <p:nvPicPr>
          <p:cNvPr id="2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0536" y="6457950"/>
            <a:ext cx="1701165" cy="1701165"/>
          </a:xfrm>
          <a:prstGeom prst="rect">
            <a:avLst/>
          </a:prstGeom>
        </p:spPr>
      </p:pic>
      <p:sp>
        <p:nvSpPr>
          <p:cNvPr id="24" name="Text 18"/>
          <p:cNvSpPr/>
          <p:nvPr/>
        </p:nvSpPr>
        <p:spPr>
          <a:xfrm>
            <a:off x="10142339" y="8300799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Home Office</a:t>
            </a:r>
            <a:endParaRPr lang="en-US" sz="1100" dirty="0"/>
          </a:p>
        </p:txBody>
      </p:sp>
      <p:sp>
        <p:nvSpPr>
          <p:cNvPr id="25" name="Text 19"/>
          <p:cNvSpPr/>
          <p:nvPr/>
        </p:nvSpPr>
        <p:spPr>
          <a:xfrm>
            <a:off x="7461171" y="8591312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Remote work segment</a:t>
            </a:r>
            <a:endParaRPr lang="en-US" sz="850" dirty="0"/>
          </a:p>
        </p:txBody>
      </p:sp>
      <p:sp>
        <p:nvSpPr>
          <p:cNvPr id="26" name="Shape 20"/>
          <p:cNvSpPr/>
          <p:nvPr/>
        </p:nvSpPr>
        <p:spPr>
          <a:xfrm>
            <a:off x="396835" y="9027795"/>
            <a:ext cx="6861691" cy="683776"/>
          </a:xfrm>
          <a:prstGeom prst="roundRect">
            <a:avLst>
              <a:gd name="adj" fmla="val 2488"/>
            </a:avLst>
          </a:prstGeom>
          <a:solidFill>
            <a:srgbClr val="EFECE6"/>
          </a:solidFill>
          <a:ln w="15240">
            <a:solidFill>
              <a:srgbClr val="CBC5B8"/>
            </a:solidFill>
            <a:prstDash val="solid"/>
          </a:ln>
        </p:spPr>
      </p:sp>
      <p:sp>
        <p:nvSpPr>
          <p:cNvPr id="27" name="Text 21"/>
          <p:cNvSpPr/>
          <p:nvPr/>
        </p:nvSpPr>
        <p:spPr>
          <a:xfrm>
            <a:off x="525423" y="9156383"/>
            <a:ext cx="1680567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Strengthen Central Region</a:t>
            </a:r>
            <a:endParaRPr lang="en-US" sz="1100" dirty="0"/>
          </a:p>
        </p:txBody>
      </p:sp>
      <p:sp>
        <p:nvSpPr>
          <p:cNvPr id="28" name="Text 22"/>
          <p:cNvSpPr/>
          <p:nvPr/>
        </p:nvSpPr>
        <p:spPr>
          <a:xfrm>
            <a:off x="525423" y="9401532"/>
            <a:ext cx="66045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better pricing strategies and supply-chain optimization to capture untapped market potential</a:t>
            </a:r>
            <a:endParaRPr lang="en-US" sz="850" dirty="0"/>
          </a:p>
        </p:txBody>
      </p:sp>
      <p:sp>
        <p:nvSpPr>
          <p:cNvPr id="29" name="Shape 23"/>
          <p:cNvSpPr/>
          <p:nvPr/>
        </p:nvSpPr>
        <p:spPr>
          <a:xfrm>
            <a:off x="7371874" y="9027795"/>
            <a:ext cx="6861691" cy="683776"/>
          </a:xfrm>
          <a:prstGeom prst="roundRect">
            <a:avLst>
              <a:gd name="adj" fmla="val 2488"/>
            </a:avLst>
          </a:prstGeom>
          <a:solidFill>
            <a:srgbClr val="EFECE6"/>
          </a:solidFill>
          <a:ln w="15240">
            <a:solidFill>
              <a:srgbClr val="CBC5B8"/>
            </a:solidFill>
            <a:prstDash val="solid"/>
          </a:ln>
        </p:spPr>
      </p:sp>
      <p:sp>
        <p:nvSpPr>
          <p:cNvPr id="30" name="Text 24"/>
          <p:cNvSpPr/>
          <p:nvPr/>
        </p:nvSpPr>
        <p:spPr>
          <a:xfrm>
            <a:off x="7500461" y="9156383"/>
            <a:ext cx="178510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Consumer Loyalty Programs</a:t>
            </a:r>
            <a:endParaRPr lang="en-US" sz="1100" dirty="0"/>
          </a:p>
        </p:txBody>
      </p:sp>
      <p:sp>
        <p:nvSpPr>
          <p:cNvPr id="31" name="Text 25"/>
          <p:cNvSpPr/>
          <p:nvPr/>
        </p:nvSpPr>
        <p:spPr>
          <a:xfrm>
            <a:off x="7500461" y="9401532"/>
            <a:ext cx="66045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Design targeted retention programs for our largest segment to maintain and grow market share</a:t>
            </a:r>
            <a:endParaRPr lang="en-US" sz="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2455" y="466011"/>
            <a:ext cx="5348168" cy="528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Product Portfolio Deep Dive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592455" y="1248847"/>
            <a:ext cx="3556635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Category Performance Ranking</a:t>
            </a:r>
            <a:endParaRPr lang="en-US" sz="19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455" y="1820108"/>
            <a:ext cx="846415" cy="101572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08058" y="1989296"/>
            <a:ext cx="2116098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Office Supplies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1608058" y="2355294"/>
            <a:ext cx="6943487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Highest sales volume and strong margins</a:t>
            </a:r>
            <a:endParaRPr lang="en-US" sz="13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455" y="2835831"/>
            <a:ext cx="846415" cy="101572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08058" y="3005018"/>
            <a:ext cx="2116098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Furniture</a:t>
            </a:r>
            <a:endParaRPr lang="en-US" sz="1650" dirty="0"/>
          </a:p>
        </p:txBody>
      </p:sp>
      <p:sp>
        <p:nvSpPr>
          <p:cNvPr id="10" name="Text 5"/>
          <p:cNvSpPr/>
          <p:nvPr/>
        </p:nvSpPr>
        <p:spPr>
          <a:xfrm>
            <a:off x="1608058" y="3371017"/>
            <a:ext cx="6943487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Moderate sales with profitability challenges</a:t>
            </a:r>
            <a:endParaRPr lang="en-US" sz="13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455" y="3851553"/>
            <a:ext cx="846415" cy="101572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608058" y="4020741"/>
            <a:ext cx="2116098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Technology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1608058" y="4386739"/>
            <a:ext cx="6943487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 volume, margin optimization needed</a:t>
            </a:r>
            <a:endParaRPr lang="en-US" sz="1300" dirty="0"/>
          </a:p>
        </p:txBody>
      </p:sp>
      <p:sp>
        <p:nvSpPr>
          <p:cNvPr id="14" name="Text 8"/>
          <p:cNvSpPr/>
          <p:nvPr/>
        </p:nvSpPr>
        <p:spPr>
          <a:xfrm>
            <a:off x="592455" y="5226844"/>
            <a:ext cx="2116098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Loss Leaders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592455" y="5660469"/>
            <a:ext cx="3773091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Bookcases (negative margins)</a:t>
            </a:r>
            <a:endParaRPr lang="en-US" sz="1300" dirty="0"/>
          </a:p>
        </p:txBody>
      </p:sp>
      <p:sp>
        <p:nvSpPr>
          <p:cNvPr id="16" name="Text 10"/>
          <p:cNvSpPr/>
          <p:nvPr/>
        </p:nvSpPr>
        <p:spPr>
          <a:xfrm>
            <a:off x="592455" y="5990511"/>
            <a:ext cx="3773091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Tables (minimal profitability)</a:t>
            </a:r>
            <a:endParaRPr lang="en-US" sz="1300" dirty="0"/>
          </a:p>
        </p:txBody>
      </p:sp>
      <p:sp>
        <p:nvSpPr>
          <p:cNvPr id="17" name="Text 11"/>
          <p:cNvSpPr/>
          <p:nvPr/>
        </p:nvSpPr>
        <p:spPr>
          <a:xfrm>
            <a:off x="592455" y="6320552"/>
            <a:ext cx="3773091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Large furniture items</a:t>
            </a:r>
            <a:endParaRPr lang="en-US" sz="1300" dirty="0"/>
          </a:p>
        </p:txBody>
      </p:sp>
      <p:sp>
        <p:nvSpPr>
          <p:cNvPr id="18" name="Text 12"/>
          <p:cNvSpPr/>
          <p:nvPr/>
        </p:nvSpPr>
        <p:spPr>
          <a:xfrm>
            <a:off x="4786074" y="5226844"/>
            <a:ext cx="2116098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Top Performers</a:t>
            </a:r>
            <a:endParaRPr lang="en-US" sz="1650" dirty="0"/>
          </a:p>
        </p:txBody>
      </p:sp>
      <p:sp>
        <p:nvSpPr>
          <p:cNvPr id="19" name="Text 13"/>
          <p:cNvSpPr/>
          <p:nvPr/>
        </p:nvSpPr>
        <p:spPr>
          <a:xfrm>
            <a:off x="4786074" y="5660469"/>
            <a:ext cx="3773091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Phones (strong demand)</a:t>
            </a:r>
            <a:endParaRPr lang="en-US" sz="1300" dirty="0"/>
          </a:p>
        </p:txBody>
      </p:sp>
      <p:sp>
        <p:nvSpPr>
          <p:cNvPr id="20" name="Text 14"/>
          <p:cNvSpPr/>
          <p:nvPr/>
        </p:nvSpPr>
        <p:spPr>
          <a:xfrm>
            <a:off x="4786074" y="5990511"/>
            <a:ext cx="3773091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Accessories (high margins)</a:t>
            </a:r>
            <a:endParaRPr lang="en-US" sz="1300" dirty="0"/>
          </a:p>
        </p:txBody>
      </p:sp>
      <p:sp>
        <p:nvSpPr>
          <p:cNvPr id="21" name="Text 15"/>
          <p:cNvSpPr/>
          <p:nvPr/>
        </p:nvSpPr>
        <p:spPr>
          <a:xfrm>
            <a:off x="4786074" y="6320552"/>
            <a:ext cx="3773091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Storage solutions (consistent sales)</a:t>
            </a:r>
            <a:endParaRPr lang="en-US" sz="1300" dirty="0"/>
          </a:p>
        </p:txBody>
      </p:sp>
      <p:sp>
        <p:nvSpPr>
          <p:cNvPr id="22" name="Text 16"/>
          <p:cNvSpPr/>
          <p:nvPr/>
        </p:nvSpPr>
        <p:spPr>
          <a:xfrm>
            <a:off x="846296" y="7031355"/>
            <a:ext cx="7705249" cy="541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Strategic opportunity: Reduce discounts on loss-making Furniture items while expanding our phones and accessories portfolio with attractive bundled offers.</a:t>
            </a:r>
            <a:endParaRPr lang="en-US" sz="1300" dirty="0"/>
          </a:p>
        </p:txBody>
      </p:sp>
      <p:sp>
        <p:nvSpPr>
          <p:cNvPr id="23" name="Shape 17"/>
          <p:cNvSpPr/>
          <p:nvPr/>
        </p:nvSpPr>
        <p:spPr>
          <a:xfrm>
            <a:off x="592455" y="6840974"/>
            <a:ext cx="22860" cy="922496"/>
          </a:xfrm>
          <a:prstGeom prst="rect">
            <a:avLst/>
          </a:prstGeom>
          <a:solidFill>
            <a:srgbClr val="282824"/>
          </a:solidFill>
          <a:ln/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49350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Customer Behavior &amp; Payment Insights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396835" y="892969"/>
            <a:ext cx="6861691" cy="1356241"/>
          </a:xfrm>
          <a:prstGeom prst="roundRect">
            <a:avLst>
              <a:gd name="adj" fmla="val 1254"/>
            </a:avLst>
          </a:prstGeom>
          <a:solidFill>
            <a:srgbClr val="E5DFD2"/>
          </a:solidFill>
          <a:ln/>
        </p:spPr>
      </p:sp>
      <p:sp>
        <p:nvSpPr>
          <p:cNvPr id="4" name="Shape 2"/>
          <p:cNvSpPr/>
          <p:nvPr/>
        </p:nvSpPr>
        <p:spPr>
          <a:xfrm>
            <a:off x="510183" y="100631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82824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3766" y="1080730"/>
            <a:ext cx="152995" cy="19133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10183" y="145982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Return Rate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510183" y="1704975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3% of total orders</a:t>
            </a:r>
            <a:endParaRPr lang="en-US" sz="850" dirty="0"/>
          </a:p>
        </p:txBody>
      </p:sp>
      <p:sp>
        <p:nvSpPr>
          <p:cNvPr id="8" name="Text 5"/>
          <p:cNvSpPr/>
          <p:nvPr/>
        </p:nvSpPr>
        <p:spPr>
          <a:xfrm>
            <a:off x="510183" y="1954411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Higher concentration in Furniture category due to size and quality issues</a:t>
            </a:r>
            <a:endParaRPr lang="en-US" sz="850" dirty="0"/>
          </a:p>
        </p:txBody>
      </p:sp>
      <p:sp>
        <p:nvSpPr>
          <p:cNvPr id="9" name="Shape 6"/>
          <p:cNvSpPr/>
          <p:nvPr/>
        </p:nvSpPr>
        <p:spPr>
          <a:xfrm>
            <a:off x="7371874" y="892969"/>
            <a:ext cx="6861691" cy="1356241"/>
          </a:xfrm>
          <a:prstGeom prst="roundRect">
            <a:avLst>
              <a:gd name="adj" fmla="val 1254"/>
            </a:avLst>
          </a:prstGeom>
          <a:solidFill>
            <a:srgbClr val="E5DFD2"/>
          </a:solidFill>
          <a:ln/>
        </p:spPr>
      </p:sp>
      <p:sp>
        <p:nvSpPr>
          <p:cNvPr id="10" name="Shape 7"/>
          <p:cNvSpPr/>
          <p:nvPr/>
        </p:nvSpPr>
        <p:spPr>
          <a:xfrm>
            <a:off x="7485221" y="100631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82824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804" y="1080730"/>
            <a:ext cx="152995" cy="19133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485221" y="145982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Payment Preferences</a:t>
            </a:r>
            <a:endParaRPr lang="en-US" sz="1100" dirty="0"/>
          </a:p>
        </p:txBody>
      </p:sp>
      <p:sp>
        <p:nvSpPr>
          <p:cNvPr id="13" name="Text 9"/>
          <p:cNvSpPr/>
          <p:nvPr/>
        </p:nvSpPr>
        <p:spPr>
          <a:xfrm>
            <a:off x="7485221" y="1704975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COD dominates</a:t>
            </a:r>
            <a:endParaRPr lang="en-US" sz="850" dirty="0"/>
          </a:p>
        </p:txBody>
      </p:sp>
      <p:sp>
        <p:nvSpPr>
          <p:cNvPr id="14" name="Text 10"/>
          <p:cNvSpPr/>
          <p:nvPr/>
        </p:nvSpPr>
        <p:spPr>
          <a:xfrm>
            <a:off x="7485221" y="1954411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Cash on delivery leads, followed by cards and online payments</a:t>
            </a:r>
            <a:endParaRPr lang="en-US" sz="850" dirty="0"/>
          </a:p>
        </p:txBody>
      </p:sp>
      <p:sp>
        <p:nvSpPr>
          <p:cNvPr id="15" name="Text 11"/>
          <p:cNvSpPr/>
          <p:nvPr/>
        </p:nvSpPr>
        <p:spPr>
          <a:xfrm>
            <a:off x="396835" y="2419231"/>
            <a:ext cx="2273379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Payment Method Distribution</a:t>
            </a:r>
            <a:endParaRPr lang="en-US" sz="1300" dirty="0"/>
          </a:p>
        </p:txBody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2801898"/>
            <a:ext cx="13836729" cy="7748468"/>
          </a:xfrm>
          <a:prstGeom prst="rect">
            <a:avLst/>
          </a:prstGeom>
        </p:spPr>
      </p:pic>
      <p:sp>
        <p:nvSpPr>
          <p:cNvPr id="17" name="Shape 12"/>
          <p:cNvSpPr/>
          <p:nvPr/>
        </p:nvSpPr>
        <p:spPr>
          <a:xfrm>
            <a:off x="396835" y="10677882"/>
            <a:ext cx="6861691" cy="683776"/>
          </a:xfrm>
          <a:prstGeom prst="roundRect">
            <a:avLst>
              <a:gd name="adj" fmla="val 10698"/>
            </a:avLst>
          </a:prstGeom>
          <a:solidFill>
            <a:srgbClr val="EFECE6"/>
          </a:solidFill>
          <a:ln w="15240">
            <a:solidFill>
              <a:srgbClr val="CBC5B8"/>
            </a:solidFill>
            <a:prstDash val="solid"/>
          </a:ln>
        </p:spPr>
      </p:sp>
      <p:sp>
        <p:nvSpPr>
          <p:cNvPr id="18" name="Shape 13"/>
          <p:cNvSpPr/>
          <p:nvPr/>
        </p:nvSpPr>
        <p:spPr>
          <a:xfrm>
            <a:off x="381595" y="10677882"/>
            <a:ext cx="60960" cy="683776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19" name="Text 14"/>
          <p:cNvSpPr/>
          <p:nvPr/>
        </p:nvSpPr>
        <p:spPr>
          <a:xfrm>
            <a:off x="571143" y="10806470"/>
            <a:ext cx="217574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Improve Furniture Quality Control</a:t>
            </a:r>
            <a:endParaRPr lang="en-US" sz="1100" dirty="0"/>
          </a:p>
        </p:txBody>
      </p:sp>
      <p:sp>
        <p:nvSpPr>
          <p:cNvPr id="20" name="Text 15"/>
          <p:cNvSpPr/>
          <p:nvPr/>
        </p:nvSpPr>
        <p:spPr>
          <a:xfrm>
            <a:off x="571143" y="11051619"/>
            <a:ext cx="65587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Enhanced product descriptions and quality checks to reduce return rates</a:t>
            </a:r>
            <a:endParaRPr lang="en-US" sz="850" dirty="0"/>
          </a:p>
        </p:txBody>
      </p:sp>
      <p:sp>
        <p:nvSpPr>
          <p:cNvPr id="21" name="Shape 16"/>
          <p:cNvSpPr/>
          <p:nvPr/>
        </p:nvSpPr>
        <p:spPr>
          <a:xfrm>
            <a:off x="7371874" y="10677882"/>
            <a:ext cx="6861691" cy="683776"/>
          </a:xfrm>
          <a:prstGeom prst="roundRect">
            <a:avLst>
              <a:gd name="adj" fmla="val 10698"/>
            </a:avLst>
          </a:prstGeom>
          <a:solidFill>
            <a:srgbClr val="EFECE6"/>
          </a:solidFill>
          <a:ln w="15240">
            <a:solidFill>
              <a:srgbClr val="CBC5B8"/>
            </a:solidFill>
            <a:prstDash val="solid"/>
          </a:ln>
        </p:spPr>
      </p:sp>
      <p:sp>
        <p:nvSpPr>
          <p:cNvPr id="22" name="Shape 17"/>
          <p:cNvSpPr/>
          <p:nvPr/>
        </p:nvSpPr>
        <p:spPr>
          <a:xfrm>
            <a:off x="7356634" y="10677882"/>
            <a:ext cx="60960" cy="683776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</p:sp>
      <p:sp>
        <p:nvSpPr>
          <p:cNvPr id="23" name="Text 18"/>
          <p:cNvSpPr/>
          <p:nvPr/>
        </p:nvSpPr>
        <p:spPr>
          <a:xfrm>
            <a:off x="7546181" y="10806470"/>
            <a:ext cx="173021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Build Online Payment Trust</a:t>
            </a:r>
            <a:endParaRPr lang="en-US" sz="1100" dirty="0"/>
          </a:p>
        </p:txBody>
      </p:sp>
      <p:sp>
        <p:nvSpPr>
          <p:cNvPr id="24" name="Text 19"/>
          <p:cNvSpPr/>
          <p:nvPr/>
        </p:nvSpPr>
        <p:spPr>
          <a:xfrm>
            <a:off x="7546181" y="11051619"/>
            <a:ext cx="65587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Easy refund policies and secure payment gateways to encourage digital adoption</a:t>
            </a:r>
            <a:endParaRPr lang="en-US" sz="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5803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4354" y="427673"/>
            <a:ext cx="4438174" cy="486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Critical Business Patterns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719257" y="1146929"/>
            <a:ext cx="22860" cy="3486626"/>
          </a:xfrm>
          <a:prstGeom prst="roundRect">
            <a:avLst>
              <a:gd name="adj" fmla="val 102062"/>
            </a:avLst>
          </a:prstGeom>
          <a:solidFill>
            <a:srgbClr val="CBC5B8"/>
          </a:solidFill>
          <a:ln/>
        </p:spPr>
      </p:sp>
      <p:sp>
        <p:nvSpPr>
          <p:cNvPr id="5" name="Shape 2"/>
          <p:cNvSpPr/>
          <p:nvPr/>
        </p:nvSpPr>
        <p:spPr>
          <a:xfrm>
            <a:off x="871359" y="1310402"/>
            <a:ext cx="466606" cy="22860"/>
          </a:xfrm>
          <a:prstGeom prst="roundRect">
            <a:avLst>
              <a:gd name="adj" fmla="val 102062"/>
            </a:avLst>
          </a:prstGeom>
          <a:solidFill>
            <a:srgbClr val="CBC5B8"/>
          </a:solidFill>
          <a:ln/>
        </p:spPr>
      </p:sp>
      <p:sp>
        <p:nvSpPr>
          <p:cNvPr id="6" name="Shape 3"/>
          <p:cNvSpPr/>
          <p:nvPr/>
        </p:nvSpPr>
        <p:spPr>
          <a:xfrm>
            <a:off x="544294" y="1146929"/>
            <a:ext cx="349925" cy="34992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7" name="Text 4"/>
          <p:cNvSpPr/>
          <p:nvPr/>
        </p:nvSpPr>
        <p:spPr>
          <a:xfrm>
            <a:off x="602575" y="1176040"/>
            <a:ext cx="23324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1496973" y="1200388"/>
            <a:ext cx="1944172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Q4 Sales Peak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496973" y="1536621"/>
            <a:ext cx="7102673" cy="248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Holiday season drives significant revenue spikes across all categories</a:t>
            </a:r>
            <a:endParaRPr lang="en-US" sz="1200" dirty="0"/>
          </a:p>
        </p:txBody>
      </p:sp>
      <p:sp>
        <p:nvSpPr>
          <p:cNvPr id="10" name="Shape 7"/>
          <p:cNvSpPr/>
          <p:nvPr/>
        </p:nvSpPr>
        <p:spPr>
          <a:xfrm>
            <a:off x="871359" y="2259806"/>
            <a:ext cx="466606" cy="22860"/>
          </a:xfrm>
          <a:prstGeom prst="roundRect">
            <a:avLst>
              <a:gd name="adj" fmla="val 102062"/>
            </a:avLst>
          </a:prstGeom>
          <a:solidFill>
            <a:srgbClr val="CBC5B8"/>
          </a:solidFill>
          <a:ln/>
        </p:spPr>
      </p:sp>
      <p:sp>
        <p:nvSpPr>
          <p:cNvPr id="11" name="Shape 8"/>
          <p:cNvSpPr/>
          <p:nvPr/>
        </p:nvSpPr>
        <p:spPr>
          <a:xfrm>
            <a:off x="544294" y="2096333"/>
            <a:ext cx="349925" cy="34992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2" name="Text 9"/>
          <p:cNvSpPr/>
          <p:nvPr/>
        </p:nvSpPr>
        <p:spPr>
          <a:xfrm>
            <a:off x="602575" y="2125444"/>
            <a:ext cx="23324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1496973" y="2149793"/>
            <a:ext cx="1944172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Technology Growth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1496973" y="2486025"/>
            <a:ext cx="7102673" cy="248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Rising demand in tech products with evolving consumer preferences</a:t>
            </a:r>
            <a:endParaRPr lang="en-US" sz="1200" dirty="0"/>
          </a:p>
        </p:txBody>
      </p:sp>
      <p:sp>
        <p:nvSpPr>
          <p:cNvPr id="15" name="Shape 12"/>
          <p:cNvSpPr/>
          <p:nvPr/>
        </p:nvSpPr>
        <p:spPr>
          <a:xfrm>
            <a:off x="871359" y="3209211"/>
            <a:ext cx="466606" cy="22860"/>
          </a:xfrm>
          <a:prstGeom prst="roundRect">
            <a:avLst>
              <a:gd name="adj" fmla="val 102062"/>
            </a:avLst>
          </a:prstGeom>
          <a:solidFill>
            <a:srgbClr val="CBC5B8"/>
          </a:solidFill>
          <a:ln/>
        </p:spPr>
      </p:sp>
      <p:sp>
        <p:nvSpPr>
          <p:cNvPr id="16" name="Shape 13"/>
          <p:cNvSpPr/>
          <p:nvPr/>
        </p:nvSpPr>
        <p:spPr>
          <a:xfrm>
            <a:off x="544294" y="3045738"/>
            <a:ext cx="349925" cy="34992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7" name="Text 14"/>
          <p:cNvSpPr/>
          <p:nvPr/>
        </p:nvSpPr>
        <p:spPr>
          <a:xfrm>
            <a:off x="602575" y="3074849"/>
            <a:ext cx="23324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1800" dirty="0"/>
          </a:p>
        </p:txBody>
      </p:sp>
      <p:sp>
        <p:nvSpPr>
          <p:cNvPr id="18" name="Text 15"/>
          <p:cNvSpPr/>
          <p:nvPr/>
        </p:nvSpPr>
        <p:spPr>
          <a:xfrm>
            <a:off x="1496973" y="3099197"/>
            <a:ext cx="1944172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Furniture Challenges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1496973" y="3435429"/>
            <a:ext cx="7102673" cy="248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Persistent profitability issues requiring strategic intervention</a:t>
            </a:r>
            <a:endParaRPr lang="en-US" sz="1200" dirty="0"/>
          </a:p>
        </p:txBody>
      </p:sp>
      <p:sp>
        <p:nvSpPr>
          <p:cNvPr id="20" name="Shape 17"/>
          <p:cNvSpPr/>
          <p:nvPr/>
        </p:nvSpPr>
        <p:spPr>
          <a:xfrm>
            <a:off x="871359" y="4158615"/>
            <a:ext cx="466606" cy="22860"/>
          </a:xfrm>
          <a:prstGeom prst="roundRect">
            <a:avLst>
              <a:gd name="adj" fmla="val 102062"/>
            </a:avLst>
          </a:prstGeom>
          <a:solidFill>
            <a:srgbClr val="CBC5B8"/>
          </a:solidFill>
          <a:ln/>
        </p:spPr>
      </p:sp>
      <p:sp>
        <p:nvSpPr>
          <p:cNvPr id="21" name="Shape 18"/>
          <p:cNvSpPr/>
          <p:nvPr/>
        </p:nvSpPr>
        <p:spPr>
          <a:xfrm>
            <a:off x="544294" y="3995142"/>
            <a:ext cx="349925" cy="34992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22" name="Text 19"/>
          <p:cNvSpPr/>
          <p:nvPr/>
        </p:nvSpPr>
        <p:spPr>
          <a:xfrm>
            <a:off x="602575" y="4024253"/>
            <a:ext cx="23324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1800" dirty="0"/>
          </a:p>
        </p:txBody>
      </p:sp>
      <p:sp>
        <p:nvSpPr>
          <p:cNvPr id="23" name="Text 20"/>
          <p:cNvSpPr/>
          <p:nvPr/>
        </p:nvSpPr>
        <p:spPr>
          <a:xfrm>
            <a:off x="1496973" y="4048601"/>
            <a:ext cx="2044541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East Region Dominance</a:t>
            </a:r>
            <a:endParaRPr lang="en-US" sz="1500" dirty="0"/>
          </a:p>
        </p:txBody>
      </p:sp>
      <p:sp>
        <p:nvSpPr>
          <p:cNvPr id="24" name="Text 21"/>
          <p:cNvSpPr/>
          <p:nvPr/>
        </p:nvSpPr>
        <p:spPr>
          <a:xfrm>
            <a:off x="1496973" y="4384834"/>
            <a:ext cx="7102673" cy="248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Leading performance in both sales volume and profit contribution</a:t>
            </a:r>
            <a:endParaRPr lang="en-US" sz="1200" dirty="0"/>
          </a:p>
        </p:txBody>
      </p:sp>
      <p:sp>
        <p:nvSpPr>
          <p:cNvPr id="25" name="Text 22"/>
          <p:cNvSpPr/>
          <p:nvPr/>
        </p:nvSpPr>
        <p:spPr>
          <a:xfrm>
            <a:off x="544354" y="4963954"/>
            <a:ext cx="2488406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Return Pattern Analysis</a:t>
            </a:r>
            <a:endParaRPr lang="en-US" sz="1800" dirty="0"/>
          </a:p>
        </p:txBody>
      </p:sp>
      <p:sp>
        <p:nvSpPr>
          <p:cNvPr id="26" name="Text 23"/>
          <p:cNvSpPr/>
          <p:nvPr/>
        </p:nvSpPr>
        <p:spPr>
          <a:xfrm>
            <a:off x="544354" y="5411152"/>
            <a:ext cx="4681418" cy="746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Returns are predominantly linked to </a:t>
            </a:r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bulky items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including Furniture, Tables, and Bookcases. This correlation suggests logistical and quality perception challenges that impact customer satisfaction.</a:t>
            </a:r>
            <a:endParaRPr lang="en-US" sz="1200" dirty="0"/>
          </a:p>
        </p:txBody>
      </p:sp>
      <p:sp>
        <p:nvSpPr>
          <p:cNvPr id="27" name="Text 24"/>
          <p:cNvSpPr/>
          <p:nvPr/>
        </p:nvSpPr>
        <p:spPr>
          <a:xfrm>
            <a:off x="544354" y="6297216"/>
            <a:ext cx="4681418" cy="497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pattern indicates opportunities for improved packaging, delivery processes, and customer expectation management.</a:t>
            </a:r>
            <a:endParaRPr lang="en-US" sz="1200" dirty="0"/>
          </a:p>
        </p:txBody>
      </p:sp>
      <p:pic>
        <p:nvPicPr>
          <p:cNvPr id="2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725" y="4983361"/>
            <a:ext cx="2994422" cy="29944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043" y="567809"/>
            <a:ext cx="5150763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Strategic Action Plan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21043" y="1623536"/>
            <a:ext cx="463510" cy="463510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4" name="Text 2"/>
          <p:cNvSpPr/>
          <p:nvPr/>
        </p:nvSpPr>
        <p:spPr>
          <a:xfrm>
            <a:off x="798255" y="1662113"/>
            <a:ext cx="308967" cy="386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390531" y="1662113"/>
            <a:ext cx="3749040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Optimize Product Portfolio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390531" y="2172057"/>
            <a:ext cx="1251882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Reduce low-profit Furniture SKUs while expanding Technology and Office Supplies offerings to maximize overall profitability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21043" y="2913578"/>
            <a:ext cx="463510" cy="463510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8" name="Text 6"/>
          <p:cNvSpPr/>
          <p:nvPr/>
        </p:nvSpPr>
        <p:spPr>
          <a:xfrm>
            <a:off x="798255" y="2952155"/>
            <a:ext cx="308967" cy="386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1390531" y="2952155"/>
            <a:ext cx="3387447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Region-Specific Strategy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390531" y="3462099"/>
            <a:ext cx="1251882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Boost Central region performance through targeted marketing campaigns and supply chain optimization initiatives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21043" y="4203621"/>
            <a:ext cx="463510" cy="463510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2" name="Text 10"/>
          <p:cNvSpPr/>
          <p:nvPr/>
        </p:nvSpPr>
        <p:spPr>
          <a:xfrm>
            <a:off x="798255" y="4242197"/>
            <a:ext cx="308967" cy="386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1390531" y="4242197"/>
            <a:ext cx="4557832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Enhanced Customer Engagement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1390531" y="4752142"/>
            <a:ext cx="1251882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 loyalty programs for Consumer segment and create attractive bundled offers for Technology products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21043" y="5493663"/>
            <a:ext cx="463510" cy="463510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6" name="Text 14"/>
          <p:cNvSpPr/>
          <p:nvPr/>
        </p:nvSpPr>
        <p:spPr>
          <a:xfrm>
            <a:off x="798255" y="5532239"/>
            <a:ext cx="308967" cy="386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1390531" y="5532239"/>
            <a:ext cx="3197900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Operational Excellence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1390531" y="6042184"/>
            <a:ext cx="1251882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improved quality checks and enhanced product descriptions to reduce Furniture return rates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21043" y="6783705"/>
            <a:ext cx="463510" cy="463510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20" name="Text 18"/>
          <p:cNvSpPr/>
          <p:nvPr/>
        </p:nvSpPr>
        <p:spPr>
          <a:xfrm>
            <a:off x="798255" y="6822281"/>
            <a:ext cx="308967" cy="386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5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1390531" y="6822281"/>
            <a:ext cx="3862030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Digital Transformation Push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1390531" y="7332226"/>
            <a:ext cx="1251882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Leverage online channels with targeted promotions and seamless refund policies to build customer trust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2025-09-28T15:19:28Z</dcterms:created>
  <dcterms:modified xsi:type="dcterms:W3CDTF">2025-09-28T15:19:28Z</dcterms:modified>
</cp:coreProperties>
</file>